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87" r:id="rId2"/>
    <p:sldId id="275" r:id="rId3"/>
    <p:sldId id="295" r:id="rId4"/>
    <p:sldId id="283" r:id="rId5"/>
    <p:sldId id="280" r:id="rId6"/>
    <p:sldId id="284" r:id="rId7"/>
    <p:sldId id="290" r:id="rId8"/>
    <p:sldId id="291" r:id="rId9"/>
    <p:sldId id="292" r:id="rId10"/>
    <p:sldId id="297" r:id="rId11"/>
    <p:sldId id="307" r:id="rId12"/>
    <p:sldId id="308" r:id="rId13"/>
    <p:sldId id="309" r:id="rId14"/>
    <p:sldId id="302" r:id="rId15"/>
    <p:sldId id="303" r:id="rId16"/>
    <p:sldId id="293" r:id="rId17"/>
    <p:sldId id="296" r:id="rId18"/>
    <p:sldId id="279" r:id="rId19"/>
    <p:sldId id="310" r:id="rId20"/>
    <p:sldId id="298" r:id="rId21"/>
    <p:sldId id="278" r:id="rId22"/>
    <p:sldId id="312" r:id="rId23"/>
    <p:sldId id="299" r:id="rId24"/>
    <p:sldId id="313" r:id="rId25"/>
  </p:sldIdLst>
  <p:sldSz cx="12192000" cy="6858000"/>
  <p:notesSz cx="6858000" cy="9144000"/>
  <p:embeddedFontLst>
    <p:embeddedFont>
      <p:font typeface="DX방탄고딕" panose="02020600000000000000" pitchFamily="18" charset="-127"/>
      <p:regular r:id="rId27"/>
    </p:embeddedFont>
    <p:embeddedFont>
      <p:font typeface="나눔고딕" panose="020D0604000000000000" pitchFamily="50" charset="-127"/>
      <p:regular r:id="rId28"/>
      <p:bold r:id="rId29"/>
    </p:embeddedFont>
    <p:embeddedFont>
      <p:font typeface="나눔스퀘어 Bold" panose="020B0600000101010101" pitchFamily="50" charset="-127"/>
      <p:bold r:id="rId30"/>
    </p:embeddedFont>
    <p:embeddedFont>
      <p:font typeface="나눔스퀘어라운드 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휴먼모음T" panose="02030504000101010101" pitchFamily="18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6" autoAdjust="0"/>
    <p:restoredTop sz="86085" autoAdjust="0"/>
  </p:normalViewPr>
  <p:slideViewPr>
    <p:cSldViewPr snapToGrid="0">
      <p:cViewPr>
        <p:scale>
          <a:sx n="55" d="100"/>
          <a:sy n="55" d="100"/>
        </p:scale>
        <p:origin x="188" y="7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754A4-7489-4148-A90E-FA30AE67E7B0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042AD-9D16-49D8-954E-F4E957C57F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80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231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33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38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81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이러한 사회문제에 대비해 방범을 위한 다양한 서비스가 마련되고 있긴 하다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 err="1"/>
              <a:t>그예로</a:t>
            </a:r>
            <a:r>
              <a:rPr lang="ko-KR" altLang="en-US" sz="1200" spc="-15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범죄로부터 안전한 사회구현을 위해 행정안전부가 시행중인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치안안전 정보를 제공하는 생활안전지도 서비스가 있다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spc="-150" dirty="0"/>
          </a:p>
          <a:p>
            <a:r>
              <a:rPr lang="ko-KR" altLang="en-US" sz="1200" spc="-15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717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또 다른 예로 긴급 상황 발생 시 대피를 위한 여성안심 지킴이집이 있다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/>
              <a:t>2014</a:t>
            </a:r>
            <a:r>
              <a:rPr lang="ko-KR" altLang="en-US" sz="1200" spc="-150" dirty="0"/>
              <a:t>년부터 시행 중이지만 이 시설의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존재조차 모르는 시민이 대부분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외에도 다양한 방범 서비스가 현존하지만 실효성 측면에서 효과가 부족하다는 문제점을 파악했다</a:t>
            </a:r>
            <a:r>
              <a:rPr lang="en-US" altLang="ko-KR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spc="-15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937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또 다른 예로 긴급 상황 발생 시 대피를 위한 여성안심 지킴이집이 있다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/>
              <a:t>2014</a:t>
            </a:r>
            <a:r>
              <a:rPr lang="ko-KR" altLang="en-US" sz="1200" spc="-150" dirty="0"/>
              <a:t>년부터 시행 중이지만 이 시설의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존재조차 모르는 시민이 대부분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외에도 다양한 방범 서비스가 현존하지만 실효성 측면에서 효과가 부족하다는 문제점을 파악했다</a:t>
            </a:r>
            <a:r>
              <a:rPr lang="en-US" altLang="ko-KR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spc="-15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2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또 다른 예로 긴급 상황 발생 시 대피를 위한 여성안심 지킴이집이 있다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/>
              <a:t>2014</a:t>
            </a:r>
            <a:r>
              <a:rPr lang="ko-KR" altLang="en-US" sz="1200" spc="-150" dirty="0"/>
              <a:t>년부터 시행 중이지만 이 시설의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존재조차 모르는 시민이 대부분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외에도 다양한 방범 서비스가 현존하지만 실효성 측면에서 효과가 부족하다는 문제점을 파악했다</a:t>
            </a:r>
            <a:r>
              <a:rPr lang="en-US" altLang="ko-KR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spc="-15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565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또 다른 예로 긴급 상황 발생 시 대피를 위한 여성안심 지킴이집이 있다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/>
              <a:t>2014</a:t>
            </a:r>
            <a:r>
              <a:rPr lang="ko-KR" altLang="en-US" sz="1200" spc="-150" dirty="0"/>
              <a:t>년부터 시행 중이지만 이 시설의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존재조차 모르는 시민이 대부분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외에도 다양한 방범 서비스가 현존하지만 실효성 측면에서 효과가 부족하다는 문제점을 파악했다</a:t>
            </a:r>
            <a:r>
              <a:rPr lang="en-US" altLang="ko-KR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spc="-15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353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0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096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935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361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18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4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85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63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20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255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12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886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065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E0B7B-15A3-4BF5-91B0-0A103DF74533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7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40" y="598115"/>
            <a:ext cx="3042462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spc="300" dirty="0"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새벽에도</a:t>
            </a:r>
            <a:endParaRPr lang="en-US" altLang="ko-KR" sz="4000" spc="300" dirty="0">
              <a:solidFill>
                <a:schemeClr val="accent4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spc="300" dirty="0"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안심하고</a:t>
            </a:r>
            <a:endParaRPr lang="en-US" altLang="ko-KR" sz="4000" spc="300" dirty="0">
              <a:solidFill>
                <a:schemeClr val="accent4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spc="300" dirty="0"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귀가하자</a:t>
            </a:r>
            <a:endParaRPr lang="en-US" altLang="ko-KR" sz="4000" spc="300" dirty="0">
              <a:solidFill>
                <a:schemeClr val="accent4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spc="300" dirty="0"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프로젝트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03587" y="5621528"/>
            <a:ext cx="4026684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2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팀명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2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레츠기릿</a:t>
            </a:r>
            <a:endParaRPr lang="en-US" altLang="ko-KR" sz="22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이혜준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원주성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이혁재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이다완</a:t>
            </a: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2522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776" y="2657296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2.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분석과정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978539" y="3404988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1CF91-5FD6-4488-8A04-63E3911A5E29}"/>
              </a:ext>
            </a:extLst>
          </p:cNvPr>
          <p:cNvSpPr txBox="1"/>
          <p:nvPr/>
        </p:nvSpPr>
        <p:spPr>
          <a:xfrm>
            <a:off x="8177001" y="2110992"/>
            <a:ext cx="253497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분석계획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전처리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</a:t>
            </a:r>
            <a:r>
              <a:rPr lang="en-US" altLang="ko-KR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A1E5260-70A6-42B8-BA1D-0447EFA9ADE1}"/>
              </a:ext>
            </a:extLst>
          </p:cNvPr>
          <p:cNvCxnSpPr>
            <a:cxnSpLocks/>
          </p:cNvCxnSpPr>
          <p:nvPr/>
        </p:nvCxnSpPr>
        <p:spPr>
          <a:xfrm>
            <a:off x="6096000" y="1886673"/>
            <a:ext cx="0" cy="23265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23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C41E5-33EA-4377-AD3F-14562BEE2C24}"/>
              </a:ext>
            </a:extLst>
          </p:cNvPr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분석 계획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535315" y="1850244"/>
            <a:ext cx="8060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1 . 5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발생율이 높은 구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CCTV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등의 방범시설의 증설로도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강력범죄 발생이 줄어들지 않는 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1023042"/>
            <a:ext cx="4507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1) 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4573F-DF66-420A-91CE-4D3147AF90B7}"/>
              </a:ext>
            </a:extLst>
          </p:cNvPr>
          <p:cNvSpPr/>
          <p:nvPr/>
        </p:nvSpPr>
        <p:spPr>
          <a:xfrm>
            <a:off x="1515520" y="4144908"/>
            <a:ext cx="5503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2)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해당 지역구의 순찰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최적 경로 도출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E6F2D3-9CA0-4ADB-AC66-98A26D6BD1E2}"/>
              </a:ext>
            </a:extLst>
          </p:cNvPr>
          <p:cNvSpPr/>
          <p:nvPr/>
        </p:nvSpPr>
        <p:spPr>
          <a:xfrm>
            <a:off x="1515520" y="4972110"/>
            <a:ext cx="90555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에서 선정된 지역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구 관할 경찰서의 순찰 관리 범위에 해당하지 않는 구역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방범시설이 부족하다고 판단되는 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행정동</a:t>
            </a:r>
            <a:endParaRPr lang="ko-KR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72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C41E5-33EA-4377-AD3F-14562BEE2C24}"/>
              </a:ext>
            </a:extLst>
          </p:cNvPr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pc="-150" dirty="0" err="1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775559" y="2043440"/>
            <a:ext cx="941716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1 . 5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발생율이 높은 구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285750" indent="-285750" algn="just" latinLnBrk="0">
              <a:buFont typeface="Wingdings" panose="05000000000000000000" pitchFamily="2" charset="2"/>
              <a:buChar char="à"/>
            </a:pP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구별 인구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만명 당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5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범죄 발생건수 분석</a:t>
            </a:r>
          </a:p>
          <a:p>
            <a:pPr lvl="0" algn="just" latinLnBrk="0">
              <a:spcAft>
                <a:spcPts val="0"/>
              </a:spcAft>
            </a:pPr>
            <a:r>
              <a:rPr lang="ko-KR" altLang="en-US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   </a:t>
            </a:r>
            <a:r>
              <a:rPr lang="en-US" altLang="ko-KR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ko-KR" altLang="en-US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서울시 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범죄 발생 건수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(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구별 인구 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/100,000)</a:t>
            </a:r>
          </a:p>
          <a:p>
            <a:pPr marL="285750" lvl="0" indent="-285750" algn="just" latinLnBrk="0"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CCTV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등의 방범시설의 증설로도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강력범죄 발생이 줄어들지 않는 구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just" latinLnBrk="0"/>
            <a:r>
              <a:rPr lang="en-US" altLang="ko-KR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지역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2014~2018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증가와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범죄 발생건수의 상관관계 분석</a:t>
            </a: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775559" y="837623"/>
            <a:ext cx="70102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1(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을 위한 </a:t>
            </a:r>
            <a:r>
              <a:rPr lang="ko-KR" altLang="en-US" sz="24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작업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5936B94-51E3-4CFD-9CCE-3FA3208E3BF9}"/>
              </a:ext>
            </a:extLst>
          </p:cNvPr>
          <p:cNvCxnSpPr>
            <a:cxnSpLocks/>
          </p:cNvCxnSpPr>
          <p:nvPr/>
        </p:nvCxnSpPr>
        <p:spPr>
          <a:xfrm>
            <a:off x="1775559" y="1383273"/>
            <a:ext cx="967641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92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C41E5-33EA-4377-AD3F-14562BEE2C24}"/>
              </a:ext>
            </a:extLst>
          </p:cNvPr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pc="-150" dirty="0" err="1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4573F-DF66-420A-91CE-4D3147AF90B7}"/>
              </a:ext>
            </a:extLst>
          </p:cNvPr>
          <p:cNvSpPr/>
          <p:nvPr/>
        </p:nvSpPr>
        <p:spPr>
          <a:xfrm>
            <a:off x="1779595" y="831405"/>
            <a:ext cx="8005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2(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해당 지역구의 순찰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최적 경로 도출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을 위한 </a:t>
            </a:r>
            <a:r>
              <a:rPr lang="ko-KR" altLang="en-US" sz="24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작업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E6F2D3-9CA0-4ADB-AC66-98A26D6BD1E2}"/>
              </a:ext>
            </a:extLst>
          </p:cNvPr>
          <p:cNvSpPr/>
          <p:nvPr/>
        </p:nvSpPr>
        <p:spPr>
          <a:xfrm>
            <a:off x="1775559" y="2028149"/>
            <a:ext cx="905552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에서 선정된 지역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구 관할 경찰서의 순찰 관리 범위에 해당하지 않는 구역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0"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관할서 당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안심귀갓길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관할 구역 시각화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latinLnBrk="0"/>
            <a:r>
              <a:rPr lang="en-US" altLang="ko-KR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: 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여성안전지킴이집과 관할 경찰서 위치 데이터를 이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용</a:t>
            </a:r>
            <a:endParaRPr lang="en-US" altLang="ko-KR" sz="2000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방범시설이 부족하다고 판단되는 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행정동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0"/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0" latinLnBrk="0"/>
            <a:r>
              <a:rPr lang="en-US" altLang="ko-KR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동별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인구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만명 당 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안심벨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개수 분석 </a:t>
            </a:r>
          </a:p>
          <a:p>
            <a:pPr latinLnBrk="0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: 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동별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안심벨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(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동별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인구 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10,000)</a:t>
            </a:r>
            <a:endParaRPr lang="ko-KR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latinLnBrk="0"/>
            <a:endParaRPr lang="ko-KR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51B643A-911D-489A-BE64-5921483604CD}"/>
              </a:ext>
            </a:extLst>
          </p:cNvPr>
          <p:cNvCxnSpPr>
            <a:cxnSpLocks/>
          </p:cNvCxnSpPr>
          <p:nvPr/>
        </p:nvCxnSpPr>
        <p:spPr>
          <a:xfrm>
            <a:off x="1775559" y="1383273"/>
            <a:ext cx="967641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15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535315" y="1293167"/>
            <a:ext cx="8060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1 . 5</a:t>
            </a:r>
            <a:r>
              <a:rPr lang="ko-KR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발생율이 높은 구</a:t>
            </a:r>
            <a:endParaRPr lang="en-US" altLang="ko-KR" kern="1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CCTV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등의 방범시설의 증설로도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강력범죄 발생이 줄어들지 않는 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465965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E6E2D9-EEB0-40DF-BBFD-E4C3F801E87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75"/>
          <a:stretch/>
        </p:blipFill>
        <p:spPr>
          <a:xfrm>
            <a:off x="6504972" y="2216496"/>
            <a:ext cx="5289630" cy="4415797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AD3435-37E0-492D-BA05-C575D091B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123147"/>
              </p:ext>
            </p:extLst>
          </p:nvPr>
        </p:nvGraphicFramePr>
        <p:xfrm>
          <a:off x="1825196" y="2936340"/>
          <a:ext cx="4591290" cy="3271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6835">
                  <a:extLst>
                    <a:ext uri="{9D8B030D-6E8A-4147-A177-3AD203B41FA5}">
                      <a16:colId xmlns:a16="http://schemas.microsoft.com/office/drawing/2014/main" val="2040108798"/>
                    </a:ext>
                  </a:extLst>
                </a:gridCol>
                <a:gridCol w="3144455">
                  <a:extLst>
                    <a:ext uri="{9D8B030D-6E8A-4147-A177-3AD203B41FA5}">
                      <a16:colId xmlns:a16="http://schemas.microsoft.com/office/drawing/2014/main" val="2655692853"/>
                    </a:ext>
                  </a:extLst>
                </a:gridCol>
              </a:tblGrid>
              <a:tr h="54522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ko-KR" sz="2000" kern="100" dirty="0" err="1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행정구</a:t>
                      </a:r>
                      <a:endParaRPr lang="ko-KR" sz="20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2000" kern="1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</a:t>
                      </a:r>
                      <a:r>
                        <a:rPr lang="ko-KR" sz="2000" kern="1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만명 당 범죄발생 건수</a:t>
                      </a:r>
                      <a:endParaRPr lang="ko-KR" sz="20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33520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2971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9433441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종로구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2263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3609209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영등포구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1447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9682291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1392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887129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강남구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1372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66288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D94E801-418B-444C-9454-D3808A368CBD}"/>
              </a:ext>
            </a:extLst>
          </p:cNvPr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분석 </a:t>
            </a:r>
            <a:r>
              <a:rPr lang="en-US" altLang="ko-KR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920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535315" y="1293167"/>
            <a:ext cx="8060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1 . 5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발생율이 높은 구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CCTV</a:t>
            </a:r>
            <a:r>
              <a:rPr lang="ko-KR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등의 방범시설의 증설로도</a:t>
            </a:r>
            <a:r>
              <a:rPr lang="en-US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강력범죄 발생이 줄어들지 않는 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465965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AD3435-37E0-492D-BA05-C575D091B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77152"/>
              </p:ext>
            </p:extLst>
          </p:nvPr>
        </p:nvGraphicFramePr>
        <p:xfrm>
          <a:off x="1825196" y="2936340"/>
          <a:ext cx="4591290" cy="3271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6835">
                  <a:extLst>
                    <a:ext uri="{9D8B030D-6E8A-4147-A177-3AD203B41FA5}">
                      <a16:colId xmlns:a16="http://schemas.microsoft.com/office/drawing/2014/main" val="2040108798"/>
                    </a:ext>
                  </a:extLst>
                </a:gridCol>
                <a:gridCol w="3144455">
                  <a:extLst>
                    <a:ext uri="{9D8B030D-6E8A-4147-A177-3AD203B41FA5}">
                      <a16:colId xmlns:a16="http://schemas.microsoft.com/office/drawing/2014/main" val="2655692853"/>
                    </a:ext>
                  </a:extLst>
                </a:gridCol>
              </a:tblGrid>
              <a:tr h="54522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ko-KR" sz="2000" kern="100" dirty="0" err="1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행정구</a:t>
                      </a:r>
                      <a:endParaRPr lang="ko-KR" sz="20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2000" kern="12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CCTV</a:t>
                      </a:r>
                      <a:r>
                        <a:rPr lang="ko-KR" altLang="ko-KR" sz="2000" kern="12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와 범죄 상관계수</a:t>
                      </a:r>
                      <a:endParaRPr lang="ko-KR" sz="24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33520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1. </a:t>
                      </a:r>
                      <a:r>
                        <a:rPr lang="ko-KR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Segoe UI" panose="020B0502040204020203" pitchFamily="34" charset="0"/>
                        </a:rPr>
                        <a:t>-0.2347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9433441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alt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강북구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-0.6446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3609209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alt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동대문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-0.7089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9682291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alt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송파구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-0.7657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887129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</a:t>
                      </a:r>
                      <a:r>
                        <a:rPr lang="ko-KR" alt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-0.8038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662882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285A7ED8-CC0B-48FA-AC55-2D2B2D80A01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4"/>
          <a:stretch/>
        </p:blipFill>
        <p:spPr>
          <a:xfrm>
            <a:off x="6539696" y="2251221"/>
            <a:ext cx="5382227" cy="43967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2DD7AD-5F02-4C76-8C37-300C2BFB98C0}"/>
              </a:ext>
            </a:extLst>
          </p:cNvPr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분석 </a:t>
            </a:r>
            <a:r>
              <a:rPr lang="en-US" altLang="ko-KR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781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983421" y="1373791"/>
            <a:ext cx="41925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1 . 5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발생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TOP5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465965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2023B29-A794-438A-8C3E-2DD1FF4D8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243982"/>
              </p:ext>
            </p:extLst>
          </p:nvPr>
        </p:nvGraphicFramePr>
        <p:xfrm>
          <a:off x="1983421" y="2139747"/>
          <a:ext cx="4042116" cy="27810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73776">
                  <a:extLst>
                    <a:ext uri="{9D8B030D-6E8A-4147-A177-3AD203B41FA5}">
                      <a16:colId xmlns:a16="http://schemas.microsoft.com/office/drawing/2014/main" val="2040108798"/>
                    </a:ext>
                  </a:extLst>
                </a:gridCol>
                <a:gridCol w="2768340">
                  <a:extLst>
                    <a:ext uri="{9D8B030D-6E8A-4147-A177-3AD203B41FA5}">
                      <a16:colId xmlns:a16="http://schemas.microsoft.com/office/drawing/2014/main" val="2655692853"/>
                    </a:ext>
                  </a:extLst>
                </a:gridCol>
              </a:tblGrid>
              <a:tr h="46351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ko-KR" sz="1800" kern="100" dirty="0" err="1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행정구</a:t>
                      </a:r>
                      <a:endParaRPr lang="ko-KR" sz="18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</a:t>
                      </a:r>
                      <a:r>
                        <a:rPr lang="ko-KR" sz="1800" kern="1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만명 당 범죄발생 건수</a:t>
                      </a:r>
                      <a:endParaRPr lang="ko-KR" sz="18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33520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1. 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2971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943344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종로구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2263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3609209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영등포구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1447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968229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sz="1600" kern="100" dirty="0">
                          <a:effectLst/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용산구</a:t>
                      </a:r>
                      <a:endParaRPr lang="ko-KR" sz="1600" kern="100" dirty="0">
                        <a:effectLst/>
                        <a:highlight>
                          <a:srgbClr val="FFFF00"/>
                        </a:highligh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1392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887129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강남구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1372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662882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9895A1-6F18-4ACE-803C-408FB5E5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877105"/>
              </p:ext>
            </p:extLst>
          </p:nvPr>
        </p:nvGraphicFramePr>
        <p:xfrm>
          <a:off x="7150604" y="2136311"/>
          <a:ext cx="4042116" cy="27810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73776">
                  <a:extLst>
                    <a:ext uri="{9D8B030D-6E8A-4147-A177-3AD203B41FA5}">
                      <a16:colId xmlns:a16="http://schemas.microsoft.com/office/drawing/2014/main" val="2040108798"/>
                    </a:ext>
                  </a:extLst>
                </a:gridCol>
                <a:gridCol w="2768340">
                  <a:extLst>
                    <a:ext uri="{9D8B030D-6E8A-4147-A177-3AD203B41FA5}">
                      <a16:colId xmlns:a16="http://schemas.microsoft.com/office/drawing/2014/main" val="2655692853"/>
                    </a:ext>
                  </a:extLst>
                </a:gridCol>
              </a:tblGrid>
              <a:tr h="46351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ko-KR" sz="1800" kern="100" dirty="0" err="1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행정구</a:t>
                      </a:r>
                      <a:endParaRPr lang="ko-KR" sz="18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1800" kern="12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CCTV</a:t>
                      </a:r>
                      <a:r>
                        <a:rPr lang="ko-KR" altLang="ko-KR" sz="1800" kern="12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와 범죄 상관계수</a:t>
                      </a:r>
                      <a:endParaRPr lang="ko-KR" sz="20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33520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1. </a:t>
                      </a:r>
                      <a:r>
                        <a:rPr lang="ko-KR" altLang="ko-KR" sz="1600" kern="100" dirty="0">
                          <a:effectLst/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용산구</a:t>
                      </a:r>
                      <a:endParaRPr lang="ko-KR" sz="1600" kern="100" dirty="0">
                        <a:effectLst/>
                        <a:highlight>
                          <a:srgbClr val="FFFF00"/>
                        </a:highligh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Segoe UI" panose="020B0502040204020203" pitchFamily="34" charset="0"/>
                        </a:rPr>
                        <a:t>-0.2347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943344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alt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강북구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-0.6446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3609209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alt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동대문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-0.7089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968229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alt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송파구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-0.7657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887129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</a:t>
                      </a:r>
                      <a:r>
                        <a:rPr lang="ko-KR" alt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-0.8038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662882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B33ABF-D73A-4E88-AB35-10435A3EE5D6}"/>
              </a:ext>
            </a:extLst>
          </p:cNvPr>
          <p:cNvSpPr/>
          <p:nvPr/>
        </p:nvSpPr>
        <p:spPr>
          <a:xfrm>
            <a:off x="7118898" y="1373791"/>
            <a:ext cx="43996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방범시설 증설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의 효과가 적은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TOP5</a:t>
            </a:r>
            <a:endParaRPr lang="ko-KR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04C61-B75E-4242-9636-69B867B4ADB2}"/>
              </a:ext>
            </a:extLst>
          </p:cNvPr>
          <p:cNvSpPr/>
          <p:nvPr/>
        </p:nvSpPr>
        <p:spPr>
          <a:xfrm>
            <a:off x="2704271" y="5617854"/>
            <a:ext cx="78997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두 조건을 모두 충족시키는 유일한 지역 </a:t>
            </a:r>
            <a:r>
              <a:rPr lang="en-US" altLang="ko-KR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ko-KR" altLang="en-US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용산구</a:t>
            </a:r>
            <a:endParaRPr lang="en-US" altLang="ko-KR" sz="2800" kern="1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99DE52-563A-4136-9F47-20F54E031273}"/>
              </a:ext>
            </a:extLst>
          </p:cNvPr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분석 </a:t>
            </a:r>
            <a:r>
              <a:rPr lang="en-US" altLang="ko-KR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864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776" y="2657296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3.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분석결과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978539" y="3404988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D87841-1688-4A1D-8AE6-A9A732A66E73}"/>
              </a:ext>
            </a:extLst>
          </p:cNvPr>
          <p:cNvSpPr txBox="1"/>
          <p:nvPr/>
        </p:nvSpPr>
        <p:spPr>
          <a:xfrm>
            <a:off x="7990175" y="2389338"/>
            <a:ext cx="2337049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최적 순찰지 </a:t>
            </a:r>
            <a:r>
              <a:rPr lang="en-US" altLang="ko-KR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최적 순찰지 </a:t>
            </a:r>
            <a:r>
              <a:rPr lang="en-US" altLang="ko-KR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71E519-28A9-42EE-9F48-76FF0D0D35A9}"/>
              </a:ext>
            </a:extLst>
          </p:cNvPr>
          <p:cNvCxnSpPr>
            <a:cxnSpLocks/>
          </p:cNvCxnSpPr>
          <p:nvPr/>
        </p:nvCxnSpPr>
        <p:spPr>
          <a:xfrm>
            <a:off x="6096000" y="1886673"/>
            <a:ext cx="0" cy="23265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945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D934A-90D8-4D0E-9B26-4E9D2BA4CCB5}"/>
              </a:ext>
            </a:extLst>
          </p:cNvPr>
          <p:cNvSpPr txBox="1"/>
          <p:nvPr/>
        </p:nvSpPr>
        <p:spPr>
          <a:xfrm>
            <a:off x="10613986" y="96633"/>
            <a:ext cx="166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최적 </a:t>
            </a:r>
            <a:r>
              <a:rPr lang="ko-KR" altLang="en-US" spc="-150" dirty="0" err="1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순찰지</a:t>
            </a:r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0799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D934A-90D8-4D0E-9B26-4E9D2BA4CCB5}"/>
              </a:ext>
            </a:extLst>
          </p:cNvPr>
          <p:cNvSpPr txBox="1"/>
          <p:nvPr/>
        </p:nvSpPr>
        <p:spPr>
          <a:xfrm>
            <a:off x="10613986" y="96633"/>
            <a:ext cx="166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최적 </a:t>
            </a:r>
            <a:r>
              <a:rPr lang="ko-KR" altLang="en-US" spc="-150" dirty="0" err="1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순찰지</a:t>
            </a:r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95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687" y="1904942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1.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연구배경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2951" y="1904942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2.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분석과정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2215" y="1904942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3.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분석결과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68329" y="1904942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4.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기대효과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4437" y="3048344"/>
            <a:ext cx="2322620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사회문제 인식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분석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14450" y="3044401"/>
            <a:ext cx="253497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분석계획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전처리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</a:t>
            </a:r>
            <a:r>
              <a:rPr lang="en-US" altLang="ko-KR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0190" y="3048344"/>
            <a:ext cx="2534972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최적 순찰지 </a:t>
            </a:r>
            <a:r>
              <a:rPr lang="en-US" altLang="ko-KR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최적 순찰지 </a:t>
            </a:r>
            <a:r>
              <a:rPr lang="en-US" altLang="ko-KR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49079" y="3048344"/>
            <a:ext cx="2150225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기대효과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한계점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7378" y="244983"/>
            <a:ext cx="13247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목차</a:t>
            </a:r>
            <a:endParaRPr lang="en-US" altLang="ko-KR" sz="4400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47450" y="2652634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7978" y="2655134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662162" y="2657634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654528" y="2660134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85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776" y="2657296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4.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기대효과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978539" y="3404988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A5221-F764-494D-923B-3DC40B213EC5}"/>
              </a:ext>
            </a:extLst>
          </p:cNvPr>
          <p:cNvSpPr txBox="1"/>
          <p:nvPr/>
        </p:nvSpPr>
        <p:spPr>
          <a:xfrm>
            <a:off x="8393021" y="2389338"/>
            <a:ext cx="2150225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기대효과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한계점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E7A29C-BEBE-44C6-AFE4-E8B3AE4ED297}"/>
              </a:ext>
            </a:extLst>
          </p:cNvPr>
          <p:cNvCxnSpPr>
            <a:cxnSpLocks/>
          </p:cNvCxnSpPr>
          <p:nvPr/>
        </p:nvCxnSpPr>
        <p:spPr>
          <a:xfrm>
            <a:off x="6096000" y="1886673"/>
            <a:ext cx="0" cy="23265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126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618AE-B7CA-4E15-9DF8-B8665D06356A}"/>
              </a:ext>
            </a:extLst>
          </p:cNvPr>
          <p:cNvSpPr txBox="1"/>
          <p:nvPr/>
        </p:nvSpPr>
        <p:spPr>
          <a:xfrm>
            <a:off x="2200374" y="2528467"/>
            <a:ext cx="8853447" cy="183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/>
            <a:r>
              <a:rPr lang="en-US" altLang="ko-KR" dirty="0"/>
              <a:t>1) </a:t>
            </a:r>
            <a:r>
              <a:rPr lang="ko-KR" altLang="ko-KR" dirty="0"/>
              <a:t>범죄 발생 건수 감소</a:t>
            </a:r>
          </a:p>
          <a:p>
            <a:pPr lvl="0" latinLnBrk="0"/>
            <a:r>
              <a:rPr lang="en-US" altLang="ko-KR" dirty="0"/>
              <a:t>2) </a:t>
            </a:r>
            <a:r>
              <a:rPr lang="ko-KR" altLang="ko-KR" dirty="0"/>
              <a:t>늦은 시각에 귀가하는 행인들의 심리적 불안감 감소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안전한 귀갓길 조성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99551C-07B7-44C0-A370-9FA9C4B4AC1E}"/>
              </a:ext>
            </a:extLst>
          </p:cNvPr>
          <p:cNvSpPr txBox="1"/>
          <p:nvPr/>
        </p:nvSpPr>
        <p:spPr>
          <a:xfrm>
            <a:off x="2200374" y="4506163"/>
            <a:ext cx="6799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사후 조치 방식에서 사전 예방 방식으로 패러다임 변화</a:t>
            </a:r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D984F-F524-4C54-981D-2B91DAABEE2C}"/>
              </a:ext>
            </a:extLst>
          </p:cNvPr>
          <p:cNvSpPr txBox="1"/>
          <p:nvPr/>
        </p:nvSpPr>
        <p:spPr>
          <a:xfrm>
            <a:off x="10613986" y="96633"/>
            <a:ext cx="166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기대효과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555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618AE-B7CA-4E15-9DF8-B8665D06356A}"/>
              </a:ext>
            </a:extLst>
          </p:cNvPr>
          <p:cNvSpPr txBox="1"/>
          <p:nvPr/>
        </p:nvSpPr>
        <p:spPr>
          <a:xfrm>
            <a:off x="2003605" y="2988981"/>
            <a:ext cx="8853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buAutoNum type="arabicParenR"/>
            </a:pPr>
            <a:r>
              <a:rPr lang="ko-KR" altLang="ko-KR" dirty="0"/>
              <a:t>안전성 판단 지표로 사용할 데이터의 다양성 부족</a:t>
            </a:r>
            <a:endParaRPr lang="en-US" altLang="ko-KR" dirty="0"/>
          </a:p>
          <a:p>
            <a:pPr lvl="0" latinLnBrk="0"/>
            <a:endParaRPr lang="en-US" altLang="ko-KR" dirty="0"/>
          </a:p>
          <a:p>
            <a:pPr marL="342900" lvl="0" indent="-342900" latinLnBrk="0">
              <a:buAutoNum type="arabicParenR"/>
            </a:pPr>
            <a:r>
              <a:rPr lang="ko-KR" altLang="en-US" dirty="0"/>
              <a:t>도로명 데이터 확보 부족으로 순찰 경로 선정 시 정확도 감소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D984F-F524-4C54-981D-2B91DAABEE2C}"/>
              </a:ext>
            </a:extLst>
          </p:cNvPr>
          <p:cNvSpPr txBox="1"/>
          <p:nvPr/>
        </p:nvSpPr>
        <p:spPr>
          <a:xfrm>
            <a:off x="10613986" y="96633"/>
            <a:ext cx="166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한계점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470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3519" y="669372"/>
            <a:ext cx="6197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데이터 분석을 위해 사용된 프로그램 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573519" y="1347616"/>
            <a:ext cx="5399018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R에 대한 이미지 검색결과">
            <a:extLst>
              <a:ext uri="{FF2B5EF4-FFF2-40B4-BE49-F238E27FC236}">
                <a16:creationId xmlns:a16="http://schemas.microsoft.com/office/drawing/2014/main" id="{D1BC9944-4050-4FB7-8CDA-703BA25CC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351" y="2651332"/>
            <a:ext cx="5054274" cy="130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63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3018" y="2752815"/>
            <a:ext cx="539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감사합니다</a:t>
            </a:r>
            <a:r>
              <a:rPr lang="en-US" altLang="ko-KR" sz="36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64F636-786B-4AD3-BCEA-C722B5AF67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501" y="5741043"/>
            <a:ext cx="1034251" cy="940441"/>
          </a:xfrm>
          <a:prstGeom prst="rect">
            <a:avLst/>
          </a:prstGeom>
          <a:effectLst>
            <a:softEdge rad="101600"/>
          </a:effec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10636A-7F3A-42FE-BC44-5CBE42858889}"/>
              </a:ext>
            </a:extLst>
          </p:cNvPr>
          <p:cNvCxnSpPr/>
          <p:nvPr/>
        </p:nvCxnSpPr>
        <p:spPr>
          <a:xfrm>
            <a:off x="5080555" y="3404988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70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776" y="2657296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1.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연구배경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77001" y="2492759"/>
            <a:ext cx="2322620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사회문제 인식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분석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978539" y="3404988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AD7EB5-6D23-45E1-98DC-7AA978A6C0A9}"/>
              </a:ext>
            </a:extLst>
          </p:cNvPr>
          <p:cNvCxnSpPr>
            <a:cxnSpLocks/>
          </p:cNvCxnSpPr>
          <p:nvPr/>
        </p:nvCxnSpPr>
        <p:spPr>
          <a:xfrm>
            <a:off x="6096000" y="1886673"/>
            <a:ext cx="0" cy="23265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27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사회문제 인식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98049" y="6250051"/>
            <a:ext cx="2400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여성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인 가구 증가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 descr="https://newsimg.sedaily.com/2019/07/01/1VLIX55ELU_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229" y="1540229"/>
            <a:ext cx="4266456" cy="44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[디지털스토리] 어둑한 밤길…누군가 나를 따라온다 -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2"/>
          <a:stretch/>
        </p:blipFill>
        <p:spPr bwMode="auto">
          <a:xfrm>
            <a:off x="6545209" y="1523999"/>
            <a:ext cx="4787355" cy="43071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7207296" y="6280062"/>
            <a:ext cx="3565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주거지와 노상에서 성범죄 최다 발생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26878" y="383232"/>
            <a:ext cx="4937762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여성의 귀갓길 안전이 위협받는 상황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08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93F6E5-569E-46E5-AB22-CB98D4F5B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85" y="2017003"/>
            <a:ext cx="6561925" cy="42997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8F5E14-4681-4C0E-9E49-F5872854EB67}"/>
              </a:ext>
            </a:extLst>
          </p:cNvPr>
          <p:cNvSpPr txBox="1"/>
          <p:nvPr/>
        </p:nvSpPr>
        <p:spPr>
          <a:xfrm>
            <a:off x="3492466" y="6331748"/>
            <a:ext cx="260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생활안전지도 서비스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BC3B87-A52B-4393-B6B5-549968B9CE0A}"/>
              </a:ext>
            </a:extLst>
          </p:cNvPr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현황 분석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05B189-B13E-48CB-9ECC-57CA25660C31}"/>
              </a:ext>
            </a:extLst>
          </p:cNvPr>
          <p:cNvSpPr txBox="1"/>
          <p:nvPr/>
        </p:nvSpPr>
        <p:spPr>
          <a:xfrm>
            <a:off x="1726877" y="383232"/>
            <a:ext cx="5808241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방범시설 설치 및 방범서비스 확대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25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22AE89C-DF18-4802-921E-2C6DA138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85" y="2017003"/>
            <a:ext cx="6561925" cy="429977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726" y="1748492"/>
            <a:ext cx="4879745" cy="458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30161A-E679-459D-A0B9-D3624030AFA1}"/>
              </a:ext>
            </a:extLst>
          </p:cNvPr>
          <p:cNvSpPr txBox="1"/>
          <p:nvPr/>
        </p:nvSpPr>
        <p:spPr>
          <a:xfrm>
            <a:off x="8048753" y="6331039"/>
            <a:ext cx="3133346" cy="40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여성안심 지킴이집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D9FC9-D645-47BA-A499-3B4DF2A07D2F}"/>
              </a:ext>
            </a:extLst>
          </p:cNvPr>
          <p:cNvSpPr txBox="1"/>
          <p:nvPr/>
        </p:nvSpPr>
        <p:spPr>
          <a:xfrm>
            <a:off x="3492466" y="6331748"/>
            <a:ext cx="260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생활안전지도 서비스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1FD405-92F5-4FD5-81D1-13D2756F395F}"/>
              </a:ext>
            </a:extLst>
          </p:cNvPr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현황 분석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5AFA13-163C-4A8D-BD27-0250D74D3D56}"/>
              </a:ext>
            </a:extLst>
          </p:cNvPr>
          <p:cNvSpPr txBox="1"/>
          <p:nvPr/>
        </p:nvSpPr>
        <p:spPr>
          <a:xfrm>
            <a:off x="1726877" y="383232"/>
            <a:ext cx="5808241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방범시설 설치 및 방범서비스 확대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87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22AE89C-DF18-4802-921E-2C6DA138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85" y="2017003"/>
            <a:ext cx="6561925" cy="429977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726" y="1748492"/>
            <a:ext cx="4879745" cy="458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30161A-E679-459D-A0B9-D3624030AFA1}"/>
              </a:ext>
            </a:extLst>
          </p:cNvPr>
          <p:cNvSpPr txBox="1"/>
          <p:nvPr/>
        </p:nvSpPr>
        <p:spPr>
          <a:xfrm>
            <a:off x="8048753" y="6331039"/>
            <a:ext cx="3133346" cy="40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여성안심 지킴이집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D9FC9-D645-47BA-A499-3B4DF2A07D2F}"/>
              </a:ext>
            </a:extLst>
          </p:cNvPr>
          <p:cNvSpPr txBox="1"/>
          <p:nvPr/>
        </p:nvSpPr>
        <p:spPr>
          <a:xfrm>
            <a:off x="3492466" y="6331748"/>
            <a:ext cx="260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생활안전지도 서비스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1FD405-92F5-4FD5-81D1-13D2756F395F}"/>
              </a:ext>
            </a:extLst>
          </p:cNvPr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현황 분석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DF2B1A-B191-431C-95C1-9DBC86BFF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977" y="3010924"/>
            <a:ext cx="4074043" cy="27784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0A2562-56A3-4C2F-852D-0D204A40AEB2}"/>
              </a:ext>
            </a:extLst>
          </p:cNvPr>
          <p:cNvSpPr txBox="1"/>
          <p:nvPr/>
        </p:nvSpPr>
        <p:spPr>
          <a:xfrm>
            <a:off x="1726877" y="383232"/>
            <a:ext cx="5808241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방범시설 설치 및 방범서비스 확대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054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22AE89C-DF18-4802-921E-2C6DA138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85" y="2017003"/>
            <a:ext cx="6561925" cy="429977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726" y="1748492"/>
            <a:ext cx="4879745" cy="458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30161A-E679-459D-A0B9-D3624030AFA1}"/>
              </a:ext>
            </a:extLst>
          </p:cNvPr>
          <p:cNvSpPr txBox="1"/>
          <p:nvPr/>
        </p:nvSpPr>
        <p:spPr>
          <a:xfrm>
            <a:off x="8048753" y="6331039"/>
            <a:ext cx="3133346" cy="40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여성안심 지킴이집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D9FC9-D645-47BA-A499-3B4DF2A07D2F}"/>
              </a:ext>
            </a:extLst>
          </p:cNvPr>
          <p:cNvSpPr txBox="1"/>
          <p:nvPr/>
        </p:nvSpPr>
        <p:spPr>
          <a:xfrm>
            <a:off x="3492466" y="6331748"/>
            <a:ext cx="260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생활안전지도 서비스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1FD405-92F5-4FD5-81D1-13D2756F395F}"/>
              </a:ext>
            </a:extLst>
          </p:cNvPr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현황 분석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DF2B1A-B191-431C-95C1-9DBC86BFF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977" y="3010924"/>
            <a:ext cx="4074043" cy="2778497"/>
          </a:xfrm>
          <a:prstGeom prst="rect">
            <a:avLst/>
          </a:prstGeom>
        </p:spPr>
      </p:pic>
      <p:pic>
        <p:nvPicPr>
          <p:cNvPr id="16" name="Picture 2" descr="관련 이미지">
            <a:extLst>
              <a:ext uri="{FF2B5EF4-FFF2-40B4-BE49-F238E27FC236}">
                <a16:creationId xmlns:a16="http://schemas.microsoft.com/office/drawing/2014/main" id="{7028B2BE-B974-4941-8AC3-3DA5B38A0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158" y="2020883"/>
            <a:ext cx="3776025" cy="377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0E6D5C-D698-4118-B624-6BA7A7E8FA6B}"/>
              </a:ext>
            </a:extLst>
          </p:cNvPr>
          <p:cNvSpPr txBox="1"/>
          <p:nvPr/>
        </p:nvSpPr>
        <p:spPr>
          <a:xfrm>
            <a:off x="1726877" y="383232"/>
            <a:ext cx="5808241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방범시설 설치 및 방범서비스 확대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658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22AE89C-DF18-4802-921E-2C6DA138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85" y="2017003"/>
            <a:ext cx="6561925" cy="429977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726" y="1748492"/>
            <a:ext cx="4879745" cy="458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30161A-E679-459D-A0B9-D3624030AFA1}"/>
              </a:ext>
            </a:extLst>
          </p:cNvPr>
          <p:cNvSpPr txBox="1"/>
          <p:nvPr/>
        </p:nvSpPr>
        <p:spPr>
          <a:xfrm>
            <a:off x="8048753" y="6331039"/>
            <a:ext cx="3133346" cy="40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여성안심 지킴이집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D9FC9-D645-47BA-A499-3B4DF2A07D2F}"/>
              </a:ext>
            </a:extLst>
          </p:cNvPr>
          <p:cNvSpPr txBox="1"/>
          <p:nvPr/>
        </p:nvSpPr>
        <p:spPr>
          <a:xfrm>
            <a:off x="3492466" y="6331748"/>
            <a:ext cx="260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생활안전지도 서비스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1FD405-92F5-4FD5-81D1-13D2756F395F}"/>
              </a:ext>
            </a:extLst>
          </p:cNvPr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현황 분석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DF2B1A-B191-431C-95C1-9DBC86BFF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977" y="3010924"/>
            <a:ext cx="4074043" cy="2778497"/>
          </a:xfrm>
          <a:prstGeom prst="rect">
            <a:avLst/>
          </a:prstGeom>
        </p:spPr>
      </p:pic>
      <p:pic>
        <p:nvPicPr>
          <p:cNvPr id="16" name="Picture 2" descr="관련 이미지">
            <a:extLst>
              <a:ext uri="{FF2B5EF4-FFF2-40B4-BE49-F238E27FC236}">
                <a16:creationId xmlns:a16="http://schemas.microsoft.com/office/drawing/2014/main" id="{7028B2BE-B974-4941-8AC3-3DA5B38A0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158" y="2020883"/>
            <a:ext cx="3776025" cy="377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5CFAC6-CDBA-41E3-8BD0-6A322BBC3BDF}"/>
              </a:ext>
            </a:extLst>
          </p:cNvPr>
          <p:cNvSpPr/>
          <p:nvPr/>
        </p:nvSpPr>
        <p:spPr>
          <a:xfrm>
            <a:off x="0" y="1277002"/>
            <a:ext cx="12192000" cy="4572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사전 예방의 필요성 인식</a:t>
            </a:r>
            <a:endParaRPr lang="en-US" altLang="ko-KR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pPr algn="ctr"/>
            <a:endParaRPr lang="en-US" altLang="ko-KR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pPr algn="ctr"/>
            <a:endParaRPr lang="en-US" altLang="ko-KR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pPr algn="ctr"/>
            <a:r>
              <a:rPr lang="en-US" altLang="ko-KR" sz="36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“ </a:t>
            </a:r>
            <a:r>
              <a:rPr lang="ko-KR" altLang="en-US" sz="36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순찰 </a:t>
            </a:r>
            <a:r>
              <a:rPr lang="ko-KR" altLang="en-US" sz="3600" b="1" spc="-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적합지</a:t>
            </a:r>
            <a:r>
              <a:rPr lang="ko-KR" altLang="en-US" sz="36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 선정 </a:t>
            </a:r>
            <a:r>
              <a:rPr lang="en-US" altLang="ko-KR" sz="36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“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975B46DA-FE3E-414D-A0B4-7A6D61491128}"/>
              </a:ext>
            </a:extLst>
          </p:cNvPr>
          <p:cNvSpPr/>
          <p:nvPr/>
        </p:nvSpPr>
        <p:spPr>
          <a:xfrm>
            <a:off x="5853389" y="3248055"/>
            <a:ext cx="485222" cy="513717"/>
          </a:xfrm>
          <a:prstGeom prst="downArrow">
            <a:avLst>
              <a:gd name="adj1" fmla="val 35687"/>
              <a:gd name="adj2" fmla="val 380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5D373-C36D-47AE-81B5-65131BC296D4}"/>
              </a:ext>
            </a:extLst>
          </p:cNvPr>
          <p:cNvSpPr txBox="1"/>
          <p:nvPr/>
        </p:nvSpPr>
        <p:spPr>
          <a:xfrm>
            <a:off x="1726877" y="383232"/>
            <a:ext cx="5808241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방범시설 설치 및 방범서비스 확대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198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927</Words>
  <Application>Microsoft Office PowerPoint</Application>
  <PresentationFormat>와이드스크린</PresentationFormat>
  <Paragraphs>270</Paragraphs>
  <Slides>24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DX방탄고딕</vt:lpstr>
      <vt:lpstr>Arial</vt:lpstr>
      <vt:lpstr>맑은 고딕</vt:lpstr>
      <vt:lpstr>휴먼모음T</vt:lpstr>
      <vt:lpstr>나눔스퀘어 Bold</vt:lpstr>
      <vt:lpstr>나눔스퀘어라운드 Bold</vt:lpstr>
      <vt:lpstr>나눔고딕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dawan Lee</cp:lastModifiedBy>
  <cp:revision>51</cp:revision>
  <dcterms:created xsi:type="dcterms:W3CDTF">2019-12-17T04:35:08Z</dcterms:created>
  <dcterms:modified xsi:type="dcterms:W3CDTF">2019-12-30T13:40:16Z</dcterms:modified>
</cp:coreProperties>
</file>